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8" r:id="rId8"/>
    <p:sldId id="269" r:id="rId9"/>
    <p:sldId id="264" r:id="rId10"/>
    <p:sldId id="265" r:id="rId11"/>
    <p:sldId id="262" r:id="rId12"/>
    <p:sldId id="266" r:id="rId13"/>
    <p:sldId id="260" r:id="rId14"/>
    <p:sldId id="267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151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commercialité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r-FR" sz="4000" dirty="0" smtClean="0"/>
          </a:p>
          <a:p>
            <a:pPr algn="ctr">
              <a:buNone/>
            </a:pPr>
            <a:r>
              <a:rPr lang="fr-FR" sz="4000" dirty="0" smtClean="0"/>
              <a:t>Le commerçant</a:t>
            </a:r>
          </a:p>
          <a:p>
            <a:pPr algn="ctr">
              <a:buNone/>
            </a:pPr>
            <a:endParaRPr lang="fr-FR" sz="4000" dirty="0" smtClean="0"/>
          </a:p>
          <a:p>
            <a:pPr algn="ctr">
              <a:buNone/>
            </a:pPr>
            <a:endParaRPr lang="fr-FR" sz="4000" dirty="0" smtClean="0"/>
          </a:p>
          <a:p>
            <a:pPr algn="ctr">
              <a:buNone/>
            </a:pPr>
            <a:r>
              <a:rPr lang="fr-FR" sz="4000" dirty="0" smtClean="0"/>
              <a:t>Les actes de commerce</a:t>
            </a:r>
            <a:endParaRPr lang="fr-FR" sz="4000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14810" y="3000372"/>
            <a:ext cx="770384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Femme mariée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u="sng" dirty="0" smtClean="0"/>
              <a:t>En droit marocain</a:t>
            </a:r>
          </a:p>
          <a:p>
            <a:pPr algn="just"/>
            <a:r>
              <a:rPr lang="fr-FR" i="1" dirty="0" smtClean="0"/>
              <a:t>Art 17</a:t>
            </a:r>
            <a:r>
              <a:rPr lang="fr-FR" dirty="0" smtClean="0"/>
              <a:t> CC: exercice du commerce sans autorisation du mari. Nullité de toute convention contraire</a:t>
            </a:r>
          </a:p>
          <a:p>
            <a:pPr algn="ctr">
              <a:buNone/>
            </a:pPr>
            <a:r>
              <a:rPr lang="fr-FR" u="sng" dirty="0" smtClean="0"/>
              <a:t>En droit français</a:t>
            </a:r>
          </a:p>
          <a:p>
            <a:pPr algn="just"/>
            <a:r>
              <a:rPr lang="fr-FR" dirty="0" smtClean="0"/>
              <a:t>Autorisation du mari obligatoire jusqu’à la période entre 1938 et 1965</a:t>
            </a:r>
          </a:p>
          <a:p>
            <a:pPr algn="just"/>
            <a:r>
              <a:rPr lang="fr-FR" dirty="0" err="1" smtClean="0"/>
              <a:t>Ajrd</a:t>
            </a:r>
            <a:r>
              <a:rPr lang="fr-FR" dirty="0" smtClean="0"/>
              <a:t>, </a:t>
            </a:r>
            <a:r>
              <a:rPr lang="fr-FR" i="1" dirty="0" smtClean="0"/>
              <a:t>art 220-1 </a:t>
            </a:r>
            <a:r>
              <a:rPr lang="fr-FR" dirty="0" smtClean="0"/>
              <a:t>code civil : mari peut obtenir du juge l’interdiction en situation de crise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 tenant à la protection de l’intérêt général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dirty="0" smtClean="0"/>
              <a:t>Restrictions d’exercice du commerce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Pour défaut d’honorabilité </a:t>
            </a:r>
          </a:p>
          <a:p>
            <a:pPr algn="just">
              <a:buNone/>
            </a:pPr>
            <a:r>
              <a:rPr lang="fr-FR" dirty="0" smtClean="0"/>
              <a:t>Ex. </a:t>
            </a:r>
            <a:r>
              <a:rPr lang="fr-FR" i="1" dirty="0" smtClean="0"/>
              <a:t>art 711 </a:t>
            </a:r>
            <a:r>
              <a:rPr lang="fr-FR" dirty="0" smtClean="0"/>
              <a:t>et s. du code de commerce  (déchéance commerciale)</a:t>
            </a:r>
          </a:p>
          <a:p>
            <a:pPr algn="ctr"/>
            <a:r>
              <a:rPr lang="fr-FR" dirty="0" smtClean="0"/>
              <a:t>Restrictions objectives</a:t>
            </a:r>
          </a:p>
          <a:p>
            <a:pPr algn="just">
              <a:buNone/>
            </a:pPr>
            <a:r>
              <a:rPr lang="fr-FR" dirty="0" smtClean="0"/>
              <a:t>Incompatibilités: cumul d’exercice d’une activité commerciale et fonction publique / professions réglementées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357686" y="207167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 tenant à la protection de l’intérêt général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Qu’en est il des actes de commerce accomplis par une personne en cas d’incompatibilité?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Acte de commerce: produit ses effets à l’encontre des tiers</a:t>
            </a:r>
          </a:p>
          <a:p>
            <a:pPr algn="just">
              <a:buNone/>
            </a:pPr>
            <a:r>
              <a:rPr lang="fr-FR" u="sng" dirty="0" smtClean="0"/>
              <a:t>Qualification</a:t>
            </a:r>
            <a:r>
              <a:rPr lang="fr-FR" dirty="0" smtClean="0"/>
              <a:t> : </a:t>
            </a:r>
            <a:r>
              <a:rPr lang="fr-FR" u="sng" dirty="0" smtClean="0"/>
              <a:t>commerçant de fait</a:t>
            </a:r>
          </a:p>
          <a:p>
            <a:pPr algn="just">
              <a:buNone/>
            </a:pPr>
            <a:r>
              <a:rPr lang="fr-FR" u="sng" dirty="0" smtClean="0"/>
              <a:t>Sanction</a:t>
            </a:r>
            <a:r>
              <a:rPr lang="fr-FR" dirty="0" smtClean="0"/>
              <a:t>: disciplinaire, le cas échéant pénale</a:t>
            </a:r>
          </a:p>
          <a:p>
            <a:pPr algn="just">
              <a:buNone/>
            </a:pPr>
            <a:r>
              <a:rPr lang="fr-FR" u="sng" dirty="0" smtClean="0"/>
              <a:t>Raison d’être</a:t>
            </a:r>
            <a:r>
              <a:rPr lang="fr-FR" dirty="0" smtClean="0"/>
              <a:t>: compromettre l’impartialité du professionnel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500562" y="2357430"/>
            <a:ext cx="484632" cy="7143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tenant à l’activité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u="sng" dirty="0" smtClean="0"/>
              <a:t>Eléments de définition</a:t>
            </a:r>
          </a:p>
          <a:p>
            <a:pPr algn="ctr">
              <a:buNone/>
            </a:pPr>
            <a:r>
              <a:rPr lang="fr-FR" dirty="0" smtClean="0"/>
              <a:t>L’accomplissement d’actes de commerce</a:t>
            </a:r>
          </a:p>
          <a:p>
            <a:pPr algn="ctr">
              <a:buNone/>
            </a:pPr>
            <a:r>
              <a:rPr lang="fr-FR" dirty="0" smtClean="0"/>
              <a:t>D’une manière personnelle et indépendante</a:t>
            </a:r>
          </a:p>
          <a:p>
            <a:pPr algn="ctr">
              <a:buNone/>
            </a:pPr>
            <a:r>
              <a:rPr lang="fr-FR" dirty="0" smtClean="0"/>
              <a:t>L’exercice habituel </a:t>
            </a:r>
            <a:r>
              <a:rPr lang="fr-FR" b="1" u="sng" dirty="0" smtClean="0"/>
              <a:t>ou</a:t>
            </a:r>
            <a:r>
              <a:rPr lang="fr-FR" dirty="0" smtClean="0"/>
              <a:t> professionnel (</a:t>
            </a:r>
            <a:r>
              <a:rPr lang="fr-FR" i="1" dirty="0" smtClean="0"/>
              <a:t>art 7-8</a:t>
            </a:r>
            <a:r>
              <a:rPr lang="fr-FR" dirty="0" smtClean="0"/>
              <a:t> du code de commerce)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Droit français:  à titre de profession habituelle</a:t>
            </a:r>
          </a:p>
          <a:p>
            <a:pPr algn="just">
              <a:buNone/>
            </a:pPr>
            <a:endParaRPr lang="fr-FR" dirty="0"/>
          </a:p>
        </p:txBody>
      </p:sp>
      <p:sp>
        <p:nvSpPr>
          <p:cNvPr id="4" name="Demi-tour 3"/>
          <p:cNvSpPr/>
          <p:nvPr/>
        </p:nvSpPr>
        <p:spPr>
          <a:xfrm>
            <a:off x="4214810" y="4286256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tenant à l’activité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fr-FR" dirty="0" smtClean="0"/>
              <a:t>Acte de commerce</a:t>
            </a:r>
          </a:p>
          <a:p>
            <a:pPr algn="just">
              <a:buNone/>
            </a:pPr>
            <a:endParaRPr lang="fr-FR" dirty="0" smtClean="0"/>
          </a:p>
          <a:p>
            <a:pPr algn="just">
              <a:buNone/>
            </a:pPr>
            <a:r>
              <a:rPr lang="fr-FR" u="sng" dirty="0" smtClean="0"/>
              <a:t>Acte  de circulation </a:t>
            </a:r>
            <a:r>
              <a:rPr lang="fr-FR" dirty="0" smtClean="0"/>
              <a:t>(acte qui s’interpose dans la circulation des richesses entre producteur et consommateur)</a:t>
            </a:r>
          </a:p>
          <a:p>
            <a:pPr algn="just">
              <a:buNone/>
            </a:pPr>
            <a:r>
              <a:rPr lang="fr-FR" u="sng" dirty="0" smtClean="0"/>
              <a:t>Acte de spéculation</a:t>
            </a:r>
            <a:r>
              <a:rPr lang="fr-FR" dirty="0" smtClean="0"/>
              <a:t> (acte fait dans le but de réaliser un profit  en spéculant sur la transformation  ou l’échange, ex. vte à perte)</a:t>
            </a:r>
          </a:p>
          <a:p>
            <a:pPr algn="just">
              <a:buNone/>
            </a:pPr>
            <a:r>
              <a:rPr lang="fr-FR" u="sng" dirty="0" smtClean="0"/>
              <a:t>Acte accompli par une entreprise </a:t>
            </a:r>
            <a:r>
              <a:rPr lang="fr-FR" dirty="0" smtClean="0"/>
              <a:t>(acte supposant la répétition, l’organisation) = un Art</a:t>
            </a:r>
            <a:endParaRPr lang="fr-FR" u="sng" dirty="0"/>
          </a:p>
        </p:txBody>
      </p:sp>
      <p:sp>
        <p:nvSpPr>
          <p:cNvPr id="4" name="Rectangle avec flèche vers le bas 3"/>
          <p:cNvSpPr/>
          <p:nvPr/>
        </p:nvSpPr>
        <p:spPr>
          <a:xfrm>
            <a:off x="4143372" y="2071678"/>
            <a:ext cx="914400" cy="42862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commerçant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Principe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Conditions tenant à la personne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Conditions tenant à l’activité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6248" y="2786058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6248" y="3929066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 Libre accès aux professions commerciales</a:t>
            </a:r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Liberté d’entreprendre = </a:t>
            </a:r>
            <a:r>
              <a:rPr lang="fr-FR" dirty="0" err="1" smtClean="0"/>
              <a:t>pcp</a:t>
            </a:r>
            <a:r>
              <a:rPr lang="fr-FR" dirty="0" smtClean="0"/>
              <a:t> constitutionnel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Accès au commerce  autorisation administrative</a:t>
            </a:r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Pcp</a:t>
            </a:r>
            <a:r>
              <a:rPr lang="fr-FR" dirty="0" smtClean="0"/>
              <a:t> de liberté de la concurrence</a:t>
            </a:r>
            <a:endParaRPr lang="fr-FR" dirty="0"/>
          </a:p>
        </p:txBody>
      </p:sp>
      <p:sp>
        <p:nvSpPr>
          <p:cNvPr id="4" name="Différent de 3"/>
          <p:cNvSpPr/>
          <p:nvPr/>
        </p:nvSpPr>
        <p:spPr>
          <a:xfrm>
            <a:off x="3563888" y="4439962"/>
            <a:ext cx="571504" cy="35719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Flèche droite rayée 4"/>
          <p:cNvSpPr/>
          <p:nvPr/>
        </p:nvSpPr>
        <p:spPr>
          <a:xfrm flipV="1">
            <a:off x="4286248" y="2357430"/>
            <a:ext cx="978408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rayée 5"/>
          <p:cNvSpPr/>
          <p:nvPr/>
        </p:nvSpPr>
        <p:spPr>
          <a:xfrm flipV="1">
            <a:off x="4286248" y="3357562"/>
            <a:ext cx="978408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rayée 6"/>
          <p:cNvSpPr/>
          <p:nvPr/>
        </p:nvSpPr>
        <p:spPr>
          <a:xfrm flipV="1">
            <a:off x="4214810" y="4643446"/>
            <a:ext cx="978408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tenant à la personne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000" dirty="0" smtClean="0"/>
              <a:t>Protection du commerçant</a:t>
            </a:r>
          </a:p>
          <a:p>
            <a:pPr algn="just">
              <a:buNone/>
            </a:pPr>
            <a:endParaRPr lang="fr-FR" dirty="0" smtClean="0"/>
          </a:p>
          <a:p>
            <a:pPr algn="just">
              <a:buNone/>
            </a:pPr>
            <a:endParaRPr lang="fr-FR" dirty="0" smtClean="0"/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4000" dirty="0" smtClean="0"/>
              <a:t>Protection de l’intérêt général</a:t>
            </a:r>
            <a:endParaRPr lang="fr-FR" sz="4000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071934" y="2428868"/>
            <a:ext cx="770384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 tenant à la protection du commerçant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Pcp</a:t>
            </a:r>
            <a:r>
              <a:rPr lang="fr-FR" dirty="0" smtClean="0"/>
              <a:t> de liberté de commerce et d’industrie</a:t>
            </a:r>
          </a:p>
          <a:p>
            <a:pPr algn="ctr">
              <a:buNone/>
            </a:pPr>
            <a:endParaRPr lang="fr-FR" dirty="0" smtClean="0"/>
          </a:p>
          <a:p>
            <a:pPr algn="just"/>
            <a:r>
              <a:rPr lang="fr-FR" dirty="0" smtClean="0"/>
              <a:t>Champ d’application : </a:t>
            </a:r>
            <a:r>
              <a:rPr lang="fr-FR" b="1" u="sng" dirty="0" smtClean="0"/>
              <a:t>Personnes majeures capables </a:t>
            </a:r>
          </a:p>
          <a:p>
            <a:pPr algn="just"/>
            <a:r>
              <a:rPr lang="fr-FR" dirty="0" smtClean="0"/>
              <a:t>Age de la majorité légale: 18 ans révolus </a:t>
            </a:r>
          </a:p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pPr algn="just"/>
            <a:r>
              <a:rPr lang="fr-FR" dirty="0" err="1" smtClean="0">
                <a:solidFill>
                  <a:srgbClr val="FF0000"/>
                </a:solidFill>
              </a:rPr>
              <a:t>Pbs</a:t>
            </a:r>
            <a:r>
              <a:rPr lang="fr-FR" dirty="0" smtClean="0">
                <a:solidFill>
                  <a:srgbClr val="FF0000"/>
                </a:solidFill>
              </a:rPr>
              <a:t> : </a:t>
            </a:r>
            <a:r>
              <a:rPr lang="fr-FR" dirty="0" smtClean="0"/>
              <a:t>Mineurs/ Majeurs incapables/Femme mariée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Double flèche verticale 3"/>
          <p:cNvSpPr/>
          <p:nvPr/>
        </p:nvSpPr>
        <p:spPr>
          <a:xfrm>
            <a:off x="4429124" y="2143116"/>
            <a:ext cx="484632" cy="716086"/>
          </a:xfrm>
          <a:prstGeom prst="up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ouble flèche verticale 4"/>
          <p:cNvSpPr/>
          <p:nvPr/>
        </p:nvSpPr>
        <p:spPr>
          <a:xfrm>
            <a:off x="4357686" y="4357694"/>
            <a:ext cx="484632" cy="716086"/>
          </a:xfrm>
          <a:prstGeom prst="up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A distinguer entre le mineur ordinaire et le mineur émancipé </a:t>
            </a:r>
          </a:p>
          <a:p>
            <a:pPr algn="just"/>
            <a:r>
              <a:rPr lang="fr-FR" dirty="0" smtClean="0"/>
              <a:t>Mineur ordinaire: interdiction d’exercice du commerce + de faire occasionnellement des actes de commerce</a:t>
            </a:r>
          </a:p>
          <a:p>
            <a:pPr algn="just"/>
            <a:r>
              <a:rPr lang="fr-FR" dirty="0" smtClean="0"/>
              <a:t>Mineur émancipé: mineur autorisé exceptionnellement (par le juge) à accomplir des actes de commerce</a:t>
            </a:r>
          </a:p>
        </p:txBody>
      </p:sp>
      <p:sp>
        <p:nvSpPr>
          <p:cNvPr id="4" name="Flèche en arc 3"/>
          <p:cNvSpPr/>
          <p:nvPr/>
        </p:nvSpPr>
        <p:spPr>
          <a:xfrm>
            <a:off x="4357686" y="2214554"/>
            <a:ext cx="978408" cy="97840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Un mineur peut se trouver en état de bénéficier de la capacité commerciale soit par l’effet d’une autorisation spéciale 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L’autorisation  d’expérience  de  la  maturité   :  </a:t>
            </a:r>
            <a:r>
              <a:rPr lang="fr-FR" i="1" dirty="0" smtClean="0"/>
              <a:t>art 226</a:t>
            </a:r>
            <a:r>
              <a:rPr lang="fr-FR" dirty="0" smtClean="0"/>
              <a:t>  du code  de  la  famille  dispose  que   le mineur doué de discernement "peut prendre possession d’une partie de ses biens pour en assurer la gestion à titre d’essai".</a:t>
            </a:r>
          </a:p>
        </p:txBody>
      </p:sp>
      <p:sp>
        <p:nvSpPr>
          <p:cNvPr id="4" name="Égal 3"/>
          <p:cNvSpPr/>
          <p:nvPr/>
        </p:nvSpPr>
        <p:spPr>
          <a:xfrm>
            <a:off x="4357686" y="2928934"/>
            <a:ext cx="914400" cy="77152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Mineurs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La période d’expérience est généralement une année renouvelable</a:t>
            </a:r>
          </a:p>
          <a:p>
            <a:pPr algn="just"/>
            <a:r>
              <a:rPr lang="fr-FR" dirty="0" smtClean="0"/>
              <a:t>L’émancipation  par déclaration  de majorité   :  </a:t>
            </a:r>
            <a:r>
              <a:rPr lang="fr-FR" i="1" dirty="0" smtClean="0"/>
              <a:t>art 218.3 </a:t>
            </a:r>
            <a:r>
              <a:rPr lang="fr-FR" dirty="0" smtClean="0"/>
              <a:t>et s du code de la famille  qui prévoit que  le mineur qui a atteint l’âge de 16 ans est admis à requérir son émancipation du tribunal.</a:t>
            </a:r>
          </a:p>
          <a:p>
            <a:pPr algn="just">
              <a:buNone/>
            </a:pPr>
            <a:r>
              <a:rPr lang="fr-FR" dirty="0" smtClean="0"/>
              <a:t>=== prend possession de tous ses biens  / est relevé de son incapacité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Majeurs incapables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Assimilés au mineur non émancipé</a:t>
            </a:r>
          </a:p>
          <a:p>
            <a:pPr algn="just"/>
            <a:r>
              <a:rPr lang="fr-FR" dirty="0" smtClean="0"/>
              <a:t>Ce sont les malades mentaux / faibles d’esprit </a:t>
            </a:r>
          </a:p>
          <a:p>
            <a:pPr algn="ctr">
              <a:buNone/>
            </a:pPr>
            <a:endParaRPr lang="fr-FR" dirty="0" smtClean="0"/>
          </a:p>
          <a:p>
            <a:pPr algn="just"/>
            <a:r>
              <a:rPr lang="fr-FR" dirty="0" smtClean="0"/>
              <a:t>Incapacité d’un commerçant =   cesser son activité  (vente du FDC ou sa mise en location gérance)  + radiation du registre de commerce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14810" y="2714620"/>
            <a:ext cx="484632" cy="85725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544</Words>
  <Application>Microsoft Office PowerPoint</Application>
  <PresentationFormat>Affichage à l'écran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La commercialité</vt:lpstr>
      <vt:lpstr>Le commerçant</vt:lpstr>
      <vt:lpstr>Principe</vt:lpstr>
      <vt:lpstr>Conditions tenant à la personne</vt:lpstr>
      <vt:lpstr>Conditions tenant à la protection du commerçant</vt:lpstr>
      <vt:lpstr>Mineurs</vt:lpstr>
      <vt:lpstr>Mineurs</vt:lpstr>
      <vt:lpstr>Mineurs</vt:lpstr>
      <vt:lpstr>Majeurs incapables</vt:lpstr>
      <vt:lpstr>Femme mariée</vt:lpstr>
      <vt:lpstr>Conditions tenant à la protection de l’intérêt général</vt:lpstr>
      <vt:lpstr>Conditions tenant à la protection de l’intérêt général</vt:lpstr>
      <vt:lpstr>Conditions tenant à l’activité</vt:lpstr>
      <vt:lpstr>Conditions tenant à l’activité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commercialité</dc:title>
  <dc:creator>SAMSUNG</dc:creator>
  <cp:lastModifiedBy>SPIRIT LOGISTICS</cp:lastModifiedBy>
  <cp:revision>24</cp:revision>
  <dcterms:created xsi:type="dcterms:W3CDTF">2018-02-04T23:10:31Z</dcterms:created>
  <dcterms:modified xsi:type="dcterms:W3CDTF">2020-03-15T04:56:44Z</dcterms:modified>
</cp:coreProperties>
</file>